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BC3BA4-A7D1-4C24-918B-CE3C0542EE36}" type="datetimeFigureOut">
              <a:rPr lang="tr-TR" smtClean="0"/>
              <a:t>21.10.2020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7E17B-8029-4748-ADCA-CEAF9B17F62E}" type="slidenum">
              <a:rPr lang="tr-TR" smtClean="0"/>
              <a:t>‹#›</a:t>
            </a:fld>
            <a:endParaRPr lang="tr-TR"/>
          </a:p>
        </p:txBody>
      </p:sp>
    </p:spTree>
    <p:extLst>
      <p:ext uri="{BB962C8B-B14F-4D97-AF65-F5344CB8AC3E}">
        <p14:creationId xmlns:p14="http://schemas.microsoft.com/office/powerpoint/2010/main" val="1578063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AC7E17B-8029-4748-ADCA-CEAF9B17F62E}" type="slidenum">
              <a:rPr lang="tr-TR" smtClean="0"/>
              <a:t>1</a:t>
            </a:fld>
            <a:endParaRPr lang="tr-TR"/>
          </a:p>
        </p:txBody>
      </p:sp>
    </p:spTree>
    <p:extLst>
      <p:ext uri="{BB962C8B-B14F-4D97-AF65-F5344CB8AC3E}">
        <p14:creationId xmlns:p14="http://schemas.microsoft.com/office/powerpoint/2010/main" val="3094307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AC7E17B-8029-4748-ADCA-CEAF9B17F62E}" type="slidenum">
              <a:rPr lang="tr-TR" smtClean="0"/>
              <a:t>2</a:t>
            </a:fld>
            <a:endParaRPr lang="tr-TR"/>
          </a:p>
        </p:txBody>
      </p:sp>
    </p:spTree>
    <p:extLst>
      <p:ext uri="{BB962C8B-B14F-4D97-AF65-F5344CB8AC3E}">
        <p14:creationId xmlns:p14="http://schemas.microsoft.com/office/powerpoint/2010/main" val="2895886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9722BA09-0895-4088-942D-C2D7FEA90E8C}" type="datetime1">
              <a:rPr lang="tr-TR" smtClean="0"/>
              <a:t>21.10.2020</a:t>
            </a:fld>
            <a:endParaRPr lang="tr-TR"/>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tr-TR" smtClean="0"/>
              <a:t>Rıza Özmenoğlu İlkokulu</a:t>
            </a:r>
            <a:endParaRPr lang="tr-T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CDB6778C-F927-492D-A3ED-BEAFEB88D6AE}" type="slidenum">
              <a:rPr lang="tr-TR" smtClean="0"/>
              <a:t>‹#›</a:t>
            </a:fld>
            <a:endParaRPr lang="tr-TR"/>
          </a:p>
        </p:txBody>
      </p:sp>
    </p:spTree>
    <p:extLst>
      <p:ext uri="{BB962C8B-B14F-4D97-AF65-F5344CB8AC3E}">
        <p14:creationId xmlns:p14="http://schemas.microsoft.com/office/powerpoint/2010/main" val="87500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0AE6FB9-DF9A-4825-9F4E-DB06D2E8F376}" type="datetime1">
              <a:rPr lang="tr-TR" smtClean="0"/>
              <a:t>21.10.2020</a:t>
            </a:fld>
            <a:endParaRPr lang="tr-TR"/>
          </a:p>
        </p:txBody>
      </p:sp>
      <p:sp>
        <p:nvSpPr>
          <p:cNvPr id="6" name="Footer Placeholder 5"/>
          <p:cNvSpPr>
            <a:spLocks noGrp="1"/>
          </p:cNvSpPr>
          <p:nvPr>
            <p:ph type="ftr" sz="quarter" idx="11"/>
          </p:nvPr>
        </p:nvSpPr>
        <p:spPr/>
        <p:txBody>
          <a:bodyPr/>
          <a:lstStyle/>
          <a:p>
            <a:r>
              <a:rPr lang="tr-TR" smtClean="0"/>
              <a:t>Rıza Özmenoğlu İlkokulu</a:t>
            </a:r>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124968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D3A7F2C-DD13-411E-9BA8-CEDED1F933C6}" type="datetime1">
              <a:rPr lang="tr-TR" smtClean="0"/>
              <a:t>21.10.2020</a:t>
            </a:fld>
            <a:endParaRPr lang="tr-TR"/>
          </a:p>
        </p:txBody>
      </p:sp>
      <p:sp>
        <p:nvSpPr>
          <p:cNvPr id="5" name="Footer Placeholder 4"/>
          <p:cNvSpPr>
            <a:spLocks noGrp="1"/>
          </p:cNvSpPr>
          <p:nvPr>
            <p:ph type="ftr" sz="quarter" idx="11"/>
          </p:nvPr>
        </p:nvSpPr>
        <p:spPr/>
        <p:txBody>
          <a:bodyPr/>
          <a:lstStyle/>
          <a:p>
            <a:r>
              <a:rPr lang="tr-TR" smtClean="0"/>
              <a:t>Rıza Özmenoğlu İlkokulu</a:t>
            </a:r>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2247999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8A6FA27-540C-4958-B068-785326020914}" type="datetime1">
              <a:rPr lang="tr-TR" smtClean="0"/>
              <a:t>21.10.2020</a:t>
            </a:fld>
            <a:endParaRPr lang="tr-TR"/>
          </a:p>
        </p:txBody>
      </p:sp>
      <p:sp>
        <p:nvSpPr>
          <p:cNvPr id="5" name="Footer Placeholder 4"/>
          <p:cNvSpPr>
            <a:spLocks noGrp="1"/>
          </p:cNvSpPr>
          <p:nvPr>
            <p:ph type="ftr" sz="quarter" idx="11"/>
          </p:nvPr>
        </p:nvSpPr>
        <p:spPr/>
        <p:txBody>
          <a:bodyPr/>
          <a:lstStyle/>
          <a:p>
            <a:r>
              <a:rPr lang="tr-TR" smtClean="0"/>
              <a:t>Rıza Özmenoğlu İlkokulu</a:t>
            </a:r>
            <a:endParaRPr lang="tr-T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2960996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FC33680-139A-4C17-815D-074241930878}" type="datetime1">
              <a:rPr lang="tr-TR" smtClean="0"/>
              <a:t>21.10.2020</a:t>
            </a:fld>
            <a:endParaRPr lang="tr-TR"/>
          </a:p>
        </p:txBody>
      </p:sp>
      <p:sp>
        <p:nvSpPr>
          <p:cNvPr id="5" name="Footer Placeholder 4"/>
          <p:cNvSpPr>
            <a:spLocks noGrp="1"/>
          </p:cNvSpPr>
          <p:nvPr>
            <p:ph type="ftr" sz="quarter" idx="11"/>
          </p:nvPr>
        </p:nvSpPr>
        <p:spPr/>
        <p:txBody>
          <a:bodyPr/>
          <a:lstStyle/>
          <a:p>
            <a:r>
              <a:rPr lang="tr-TR" smtClean="0"/>
              <a:t>Rıza Özmenoğlu İlkokulu</a:t>
            </a:r>
            <a:endParaRPr lang="tr-T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3685200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21EF69B-ABCA-4A5C-A1B3-A72E83A5D46E}" type="datetime1">
              <a:rPr lang="tr-TR" smtClean="0"/>
              <a:t>21.10.2020</a:t>
            </a:fld>
            <a:endParaRPr lang="tr-TR"/>
          </a:p>
        </p:txBody>
      </p:sp>
      <p:sp>
        <p:nvSpPr>
          <p:cNvPr id="8" name="Footer Placeholder 7"/>
          <p:cNvSpPr>
            <a:spLocks noGrp="1"/>
          </p:cNvSpPr>
          <p:nvPr>
            <p:ph type="ftr" sz="quarter" idx="11"/>
          </p:nvPr>
        </p:nvSpPr>
        <p:spPr/>
        <p:txBody>
          <a:bodyPr/>
          <a:lstStyle/>
          <a:p>
            <a:r>
              <a:rPr lang="tr-TR" smtClean="0"/>
              <a:t>Rıza Özmenoğlu İlkokulu</a:t>
            </a:r>
            <a:endParaRPr lang="tr-TR"/>
          </a:p>
        </p:txBody>
      </p:sp>
      <p:sp>
        <p:nvSpPr>
          <p:cNvPr id="9" name="Slide Number Placeholder 8"/>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180065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39A8659-0734-409D-AC6B-23BFBF428140}" type="datetime1">
              <a:rPr lang="tr-TR" smtClean="0"/>
              <a:t>21.10.2020</a:t>
            </a:fld>
            <a:endParaRPr lang="tr-TR"/>
          </a:p>
        </p:txBody>
      </p:sp>
      <p:sp>
        <p:nvSpPr>
          <p:cNvPr id="8" name="Footer Placeholder 7"/>
          <p:cNvSpPr>
            <a:spLocks noGrp="1"/>
          </p:cNvSpPr>
          <p:nvPr>
            <p:ph type="ftr" sz="quarter" idx="11"/>
          </p:nvPr>
        </p:nvSpPr>
        <p:spPr/>
        <p:txBody>
          <a:bodyPr/>
          <a:lstStyle/>
          <a:p>
            <a:r>
              <a:rPr lang="tr-TR" smtClean="0"/>
              <a:t>Rıza Özmenoğlu İlkokulu</a:t>
            </a:r>
            <a:endParaRPr lang="tr-TR"/>
          </a:p>
        </p:txBody>
      </p:sp>
      <p:sp>
        <p:nvSpPr>
          <p:cNvPr id="9" name="Slide Number Placeholder 8"/>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1809052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FF543F-6F6E-4689-BE3B-EE78D2721ED3}" type="datetime1">
              <a:rPr lang="tr-TR" smtClean="0"/>
              <a:t>21.10.2020</a:t>
            </a:fld>
            <a:endParaRPr lang="tr-TR"/>
          </a:p>
        </p:txBody>
      </p:sp>
      <p:sp>
        <p:nvSpPr>
          <p:cNvPr id="5" name="Footer Placeholder 4"/>
          <p:cNvSpPr>
            <a:spLocks noGrp="1"/>
          </p:cNvSpPr>
          <p:nvPr>
            <p:ph type="ftr" sz="quarter" idx="11"/>
          </p:nvPr>
        </p:nvSpPr>
        <p:spPr/>
        <p:txBody>
          <a:bodyPr/>
          <a:lstStyle/>
          <a:p>
            <a:r>
              <a:rPr lang="tr-TR" smtClean="0"/>
              <a:t>Rıza Özmenoğlu İlkokulu</a:t>
            </a:r>
            <a:endParaRPr lang="tr-TR"/>
          </a:p>
        </p:txBody>
      </p:sp>
      <p:sp>
        <p:nvSpPr>
          <p:cNvPr id="6" name="Slide Number Placeholder 5"/>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318940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10E336-F658-438F-8696-58058D451F29}" type="datetime1">
              <a:rPr lang="tr-TR" smtClean="0"/>
              <a:t>21.10.2020</a:t>
            </a:fld>
            <a:endParaRPr lang="tr-TR"/>
          </a:p>
        </p:txBody>
      </p:sp>
      <p:sp>
        <p:nvSpPr>
          <p:cNvPr id="5" name="Footer Placeholder 4"/>
          <p:cNvSpPr>
            <a:spLocks noGrp="1"/>
          </p:cNvSpPr>
          <p:nvPr>
            <p:ph type="ftr" sz="quarter" idx="11"/>
          </p:nvPr>
        </p:nvSpPr>
        <p:spPr/>
        <p:txBody>
          <a:bodyPr/>
          <a:lstStyle/>
          <a:p>
            <a:r>
              <a:rPr lang="tr-TR" smtClean="0"/>
              <a:t>Rıza Özmenoğlu İlkokulu</a:t>
            </a:r>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37121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2E6D3E-BC54-4830-BC16-B68DD1DCACCA}" type="datetime1">
              <a:rPr lang="tr-TR" smtClean="0"/>
              <a:t>21.10.2020</a:t>
            </a:fld>
            <a:endParaRPr lang="tr-TR"/>
          </a:p>
        </p:txBody>
      </p:sp>
      <p:sp>
        <p:nvSpPr>
          <p:cNvPr id="5" name="Footer Placeholder 4"/>
          <p:cNvSpPr>
            <a:spLocks noGrp="1"/>
          </p:cNvSpPr>
          <p:nvPr>
            <p:ph type="ftr" sz="quarter" idx="11"/>
          </p:nvPr>
        </p:nvSpPr>
        <p:spPr/>
        <p:txBody>
          <a:bodyPr/>
          <a:lstStyle/>
          <a:p>
            <a:r>
              <a:rPr lang="tr-TR" smtClean="0"/>
              <a:t>Rıza Özmenoğlu İlkokulu</a:t>
            </a:r>
            <a:endParaRPr lang="tr-TR"/>
          </a:p>
        </p:txBody>
      </p:sp>
      <p:sp>
        <p:nvSpPr>
          <p:cNvPr id="6" name="Slide Number Placeholder 5"/>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4127555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C567363-09A5-41FB-AA6E-FA2BD7B21646}" type="datetime1">
              <a:rPr lang="tr-TR" smtClean="0"/>
              <a:t>21.10.2020</a:t>
            </a:fld>
            <a:endParaRPr lang="tr-TR"/>
          </a:p>
        </p:txBody>
      </p:sp>
      <p:sp>
        <p:nvSpPr>
          <p:cNvPr id="5" name="Footer Placeholder 4"/>
          <p:cNvSpPr>
            <a:spLocks noGrp="1"/>
          </p:cNvSpPr>
          <p:nvPr>
            <p:ph type="ftr" sz="quarter" idx="11"/>
          </p:nvPr>
        </p:nvSpPr>
        <p:spPr/>
        <p:txBody>
          <a:bodyPr/>
          <a:lstStyle/>
          <a:p>
            <a:r>
              <a:rPr lang="tr-TR" smtClean="0"/>
              <a:t>Rıza Özmenoğlu İlkokulu</a:t>
            </a:r>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216889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17F86C6-AB86-47F7-BADB-A51853BA20F8}" type="datetime1">
              <a:rPr lang="tr-TR" smtClean="0"/>
              <a:t>21.10.2020</a:t>
            </a:fld>
            <a:endParaRPr lang="tr-TR"/>
          </a:p>
        </p:txBody>
      </p:sp>
      <p:sp>
        <p:nvSpPr>
          <p:cNvPr id="6" name="Footer Placeholder 5"/>
          <p:cNvSpPr>
            <a:spLocks noGrp="1"/>
          </p:cNvSpPr>
          <p:nvPr>
            <p:ph type="ftr" sz="quarter" idx="11"/>
          </p:nvPr>
        </p:nvSpPr>
        <p:spPr/>
        <p:txBody>
          <a:bodyPr/>
          <a:lstStyle/>
          <a:p>
            <a:r>
              <a:rPr lang="tr-TR" smtClean="0"/>
              <a:t>Rıza Özmenoğlu İlkokulu</a:t>
            </a:r>
            <a:endParaRPr lang="tr-TR"/>
          </a:p>
        </p:txBody>
      </p:sp>
      <p:sp>
        <p:nvSpPr>
          <p:cNvPr id="7" name="Slide Number Placeholder 6"/>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312717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1418B8A-8D8D-4A24-B2E5-B59BBD75D171}" type="datetime1">
              <a:rPr lang="tr-TR" smtClean="0"/>
              <a:t>21.10.2020</a:t>
            </a:fld>
            <a:endParaRPr lang="tr-TR"/>
          </a:p>
        </p:txBody>
      </p:sp>
      <p:sp>
        <p:nvSpPr>
          <p:cNvPr id="8" name="Footer Placeholder 7"/>
          <p:cNvSpPr>
            <a:spLocks noGrp="1"/>
          </p:cNvSpPr>
          <p:nvPr>
            <p:ph type="ftr" sz="quarter" idx="11"/>
          </p:nvPr>
        </p:nvSpPr>
        <p:spPr/>
        <p:txBody>
          <a:bodyPr/>
          <a:lstStyle/>
          <a:p>
            <a:r>
              <a:rPr lang="tr-TR" smtClean="0"/>
              <a:t>Rıza Özmenoğlu İlkokulu</a:t>
            </a:r>
            <a:endParaRPr lang="tr-TR"/>
          </a:p>
        </p:txBody>
      </p:sp>
      <p:sp>
        <p:nvSpPr>
          <p:cNvPr id="9" name="Slide Number Placeholder 8"/>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8133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AC9F401-2F6D-4674-90B2-4B640FA415D7}" type="datetime1">
              <a:rPr lang="tr-TR" smtClean="0"/>
              <a:t>21.10.2020</a:t>
            </a:fld>
            <a:endParaRPr lang="tr-TR"/>
          </a:p>
        </p:txBody>
      </p:sp>
      <p:sp>
        <p:nvSpPr>
          <p:cNvPr id="4" name="Footer Placeholder 3"/>
          <p:cNvSpPr>
            <a:spLocks noGrp="1"/>
          </p:cNvSpPr>
          <p:nvPr>
            <p:ph type="ftr" sz="quarter" idx="11"/>
          </p:nvPr>
        </p:nvSpPr>
        <p:spPr/>
        <p:txBody>
          <a:bodyPr/>
          <a:lstStyle/>
          <a:p>
            <a:r>
              <a:rPr lang="tr-TR" smtClean="0"/>
              <a:t>Rıza Özmenoğlu İlkokulu</a:t>
            </a:r>
            <a:endParaRPr lang="tr-TR"/>
          </a:p>
        </p:txBody>
      </p:sp>
      <p:sp>
        <p:nvSpPr>
          <p:cNvPr id="5" name="Slide Number Placeholder 4"/>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363653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9FC60-B311-4815-86A1-BECFB4C7C037}" type="datetime1">
              <a:rPr lang="tr-TR" smtClean="0"/>
              <a:t>21.10.2020</a:t>
            </a:fld>
            <a:endParaRPr lang="tr-TR"/>
          </a:p>
        </p:txBody>
      </p:sp>
      <p:sp>
        <p:nvSpPr>
          <p:cNvPr id="3" name="Footer Placeholder 2"/>
          <p:cNvSpPr>
            <a:spLocks noGrp="1"/>
          </p:cNvSpPr>
          <p:nvPr>
            <p:ph type="ftr" sz="quarter" idx="11"/>
          </p:nvPr>
        </p:nvSpPr>
        <p:spPr/>
        <p:txBody>
          <a:bodyPr/>
          <a:lstStyle/>
          <a:p>
            <a:r>
              <a:rPr lang="tr-TR" smtClean="0"/>
              <a:t>Rıza Özmenoğlu İlkokulu</a:t>
            </a:r>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143399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7C4F815-B800-4CA9-BE13-AA8D4E4F6D7E}" type="datetime1">
              <a:rPr lang="tr-TR" smtClean="0"/>
              <a:t>21.10.2020</a:t>
            </a:fld>
            <a:endParaRPr lang="tr-TR"/>
          </a:p>
        </p:txBody>
      </p:sp>
      <p:sp>
        <p:nvSpPr>
          <p:cNvPr id="6" name="Footer Placeholder 5"/>
          <p:cNvSpPr>
            <a:spLocks noGrp="1"/>
          </p:cNvSpPr>
          <p:nvPr>
            <p:ph type="ftr" sz="quarter" idx="11"/>
          </p:nvPr>
        </p:nvSpPr>
        <p:spPr/>
        <p:txBody>
          <a:bodyPr/>
          <a:lstStyle/>
          <a:p>
            <a:r>
              <a:rPr lang="tr-TR" smtClean="0"/>
              <a:t>Rıza Özmenoğlu İlkokulu</a:t>
            </a:r>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246269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AEC86B3-D5E6-452D-BA74-15EC4D4B7C20}" type="datetime1">
              <a:rPr lang="tr-TR" smtClean="0"/>
              <a:t>21.10.2020</a:t>
            </a:fld>
            <a:endParaRPr lang="tr-TR"/>
          </a:p>
        </p:txBody>
      </p:sp>
      <p:sp>
        <p:nvSpPr>
          <p:cNvPr id="6" name="Footer Placeholder 5"/>
          <p:cNvSpPr>
            <a:spLocks noGrp="1"/>
          </p:cNvSpPr>
          <p:nvPr>
            <p:ph type="ftr" sz="quarter" idx="11"/>
          </p:nvPr>
        </p:nvSpPr>
        <p:spPr/>
        <p:txBody>
          <a:bodyPr/>
          <a:lstStyle/>
          <a:p>
            <a:r>
              <a:rPr lang="tr-TR" smtClean="0"/>
              <a:t>Rıza Özmenoğlu İlkokulu</a:t>
            </a:r>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DB6778C-F927-492D-A3ED-BEAFEB88D6AE}" type="slidenum">
              <a:rPr lang="tr-TR" smtClean="0"/>
              <a:t>‹#›</a:t>
            </a:fld>
            <a:endParaRPr lang="tr-TR"/>
          </a:p>
        </p:txBody>
      </p:sp>
    </p:spTree>
    <p:extLst>
      <p:ext uri="{BB962C8B-B14F-4D97-AF65-F5344CB8AC3E}">
        <p14:creationId xmlns:p14="http://schemas.microsoft.com/office/powerpoint/2010/main" val="2751999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0399321-4516-4AFA-89E3-0E1CB222C2ED}" type="datetime1">
              <a:rPr lang="tr-TR" smtClean="0"/>
              <a:t>21.10.2020</a:t>
            </a:fld>
            <a:endParaRPr lang="tr-TR"/>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tr-TR" smtClean="0"/>
              <a:t>Rıza Özmenoğlu İlkokulu</a:t>
            </a:r>
            <a:endParaRPr lang="tr-T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CDB6778C-F927-492D-A3ED-BEAFEB88D6AE}" type="slidenum">
              <a:rPr lang="tr-TR" smtClean="0"/>
              <a:t>‹#›</a:t>
            </a:fld>
            <a:endParaRPr lang="tr-TR"/>
          </a:p>
        </p:txBody>
      </p:sp>
    </p:spTree>
    <p:extLst>
      <p:ext uri="{BB962C8B-B14F-4D97-AF65-F5344CB8AC3E}">
        <p14:creationId xmlns:p14="http://schemas.microsoft.com/office/powerpoint/2010/main" val="2871086473"/>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 id="2147483805"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1187355"/>
            <a:ext cx="8825658" cy="3343702"/>
          </a:xfrm>
        </p:spPr>
        <p:txBody>
          <a:bodyPr>
            <a:normAutofit/>
          </a:bodyPr>
          <a:lstStyle/>
          <a:p>
            <a:pPr algn="ctr"/>
            <a:r>
              <a:rPr lang="tr-TR" b="1" dirty="0" smtClean="0">
                <a:solidFill>
                  <a:schemeClr val="bg1">
                    <a:lumMod val="95000"/>
                  </a:schemeClr>
                </a:solidFill>
              </a:rPr>
              <a:t>İNTERNETİN BİLİNÇLİ </a:t>
            </a:r>
            <a:br>
              <a:rPr lang="tr-TR" b="1" dirty="0" smtClean="0">
                <a:solidFill>
                  <a:schemeClr val="bg1">
                    <a:lumMod val="95000"/>
                  </a:schemeClr>
                </a:solidFill>
              </a:rPr>
            </a:br>
            <a:r>
              <a:rPr lang="tr-TR" b="1" dirty="0" smtClean="0">
                <a:solidFill>
                  <a:schemeClr val="bg1">
                    <a:lumMod val="95000"/>
                  </a:schemeClr>
                </a:solidFill>
              </a:rPr>
              <a:t>VE </a:t>
            </a:r>
            <a:br>
              <a:rPr lang="tr-TR" b="1" dirty="0" smtClean="0">
                <a:solidFill>
                  <a:schemeClr val="bg1">
                    <a:lumMod val="95000"/>
                  </a:schemeClr>
                </a:solidFill>
              </a:rPr>
            </a:br>
            <a:r>
              <a:rPr lang="tr-TR" b="1" dirty="0" smtClean="0">
                <a:solidFill>
                  <a:schemeClr val="bg1">
                    <a:lumMod val="95000"/>
                  </a:schemeClr>
                </a:solidFill>
              </a:rPr>
              <a:t>GÜVENLİ KULLANIMI</a:t>
            </a:r>
            <a:endParaRPr lang="tr-TR" b="1" dirty="0">
              <a:solidFill>
                <a:schemeClr val="bg1">
                  <a:lumMod val="95000"/>
                </a:schemeClr>
              </a:solidFill>
            </a:endParaRPr>
          </a:p>
        </p:txBody>
      </p:sp>
    </p:spTree>
    <p:extLst>
      <p:ext uri="{BB962C8B-B14F-4D97-AF65-F5344CB8AC3E}">
        <p14:creationId xmlns:p14="http://schemas.microsoft.com/office/powerpoint/2010/main" val="4208957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5" y="837190"/>
            <a:ext cx="9708662" cy="1209974"/>
          </a:xfrm>
        </p:spPr>
        <p:txBody>
          <a:bodyPr/>
          <a:lstStyle/>
          <a:p>
            <a:pPr algn="ctr"/>
            <a:r>
              <a:rPr lang="tr-TR" b="1" dirty="0" smtClean="0"/>
              <a:t>8. Saygılı </a:t>
            </a:r>
            <a:r>
              <a:rPr lang="tr-TR" b="1" dirty="0"/>
              <a:t>Davranmayı ve Empatiyi </a:t>
            </a:r>
            <a:r>
              <a:rPr lang="tr-TR" b="1" dirty="0" smtClean="0"/>
              <a:t>Öğretin</a:t>
            </a:r>
            <a:endParaRPr lang="tr-TR" dirty="0"/>
          </a:p>
        </p:txBody>
      </p:sp>
      <p:sp>
        <p:nvSpPr>
          <p:cNvPr id="3" name="İçerik Yer Tutucusu 2"/>
          <p:cNvSpPr>
            <a:spLocks noGrp="1"/>
          </p:cNvSpPr>
          <p:nvPr>
            <p:ph idx="1"/>
          </p:nvPr>
        </p:nvSpPr>
        <p:spPr>
          <a:xfrm>
            <a:off x="1154954" y="2603500"/>
            <a:ext cx="9708663" cy="3416300"/>
          </a:xfrm>
        </p:spPr>
        <p:txBody>
          <a:bodyPr>
            <a:normAutofit/>
          </a:bodyPr>
          <a:lstStyle/>
          <a:p>
            <a:pPr algn="just"/>
            <a:r>
              <a:rPr lang="tr-TR" sz="2400" dirty="0" smtClean="0"/>
              <a:t>Çocuğunuza </a:t>
            </a:r>
            <a:r>
              <a:rPr lang="tr-TR" sz="2400" dirty="0"/>
              <a:t>internette nazik bir dille iletişim kurmasını, kendisine nasıl davranılmasını istiyorsa başkalarına da öyle davranmasını söyleyin. Gerçek hayatta yapmadığı ve yapmayacağı hiçbir şeyi internette de yapmaması gerektiğini anlatın. Mesaj ve e-posta gibi sıkça kullanılan iletişim kanallarında kelimeleri tam ve doğru olarak kullanması ve yazı diliyle konuşması gerektiğini öğretin. Başkalarının haklarına saygı duyma noktasında, telif hakkı, Fikri Mülkiyet Hakları gibi konularda da bilgilenin ve bilgilendirin</a:t>
            </a:r>
            <a:r>
              <a:rPr lang="tr-TR" sz="2400" dirty="0" smtClean="0"/>
              <a:t>.</a:t>
            </a:r>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1471294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5343" y="973667"/>
            <a:ext cx="9758150" cy="1114439"/>
          </a:xfrm>
        </p:spPr>
        <p:txBody>
          <a:bodyPr/>
          <a:lstStyle/>
          <a:p>
            <a:pPr algn="ctr"/>
            <a:r>
              <a:rPr lang="tr-TR" b="1" dirty="0" smtClean="0"/>
              <a:t>9. İnternette </a:t>
            </a:r>
            <a:r>
              <a:rPr lang="tr-TR" b="1" dirty="0"/>
              <a:t>Karşılaştığınız Her Bilgi Doğru </a:t>
            </a:r>
            <a:r>
              <a:rPr lang="tr-TR" b="1" dirty="0" smtClean="0"/>
              <a:t>Değildir</a:t>
            </a:r>
            <a:endParaRPr lang="tr-TR" b="1" dirty="0"/>
          </a:p>
        </p:txBody>
      </p:sp>
      <p:sp>
        <p:nvSpPr>
          <p:cNvPr id="3" name="İçerik Yer Tutucusu 2"/>
          <p:cNvSpPr>
            <a:spLocks noGrp="1"/>
          </p:cNvSpPr>
          <p:nvPr>
            <p:ph idx="1"/>
          </p:nvPr>
        </p:nvSpPr>
        <p:spPr>
          <a:xfrm>
            <a:off x="1154955" y="2603500"/>
            <a:ext cx="9558538" cy="3416300"/>
          </a:xfrm>
        </p:spPr>
        <p:txBody>
          <a:bodyPr>
            <a:normAutofit/>
          </a:bodyPr>
          <a:lstStyle/>
          <a:p>
            <a:pPr algn="just"/>
            <a:r>
              <a:rPr lang="tr-TR" sz="2400" dirty="0" smtClean="0"/>
              <a:t>İnternette </a:t>
            </a:r>
            <a:r>
              <a:rPr lang="tr-TR" sz="2400" dirty="0"/>
              <a:t>doğru bilgiye ulaşma yöntemi; bilgiye birden fazla kaynaktan ulaşmak, eleştirel bir bakış açısı geliştirmek ve bilgileri çokça kıyaslamaktır. İnternette her bulduğumuz bilgi doğru ve güvenilir değildir.</a:t>
            </a:r>
          </a:p>
          <a:p>
            <a:pPr algn="just"/>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3801481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8233" y="987316"/>
            <a:ext cx="8761413" cy="706964"/>
          </a:xfrm>
        </p:spPr>
        <p:txBody>
          <a:bodyPr/>
          <a:lstStyle/>
          <a:p>
            <a:pPr algn="ctr"/>
            <a:r>
              <a:rPr lang="tr-TR" b="1" dirty="0" smtClean="0"/>
              <a:t>10. Sizi Kandırmalarına İzin Vermeyin</a:t>
            </a:r>
            <a:endParaRPr lang="tr-TR" b="1" dirty="0"/>
          </a:p>
        </p:txBody>
      </p:sp>
      <p:sp>
        <p:nvSpPr>
          <p:cNvPr id="3" name="İçerik Yer Tutucusu 2"/>
          <p:cNvSpPr>
            <a:spLocks noGrp="1"/>
          </p:cNvSpPr>
          <p:nvPr>
            <p:ph idx="1"/>
          </p:nvPr>
        </p:nvSpPr>
        <p:spPr>
          <a:xfrm>
            <a:off x="1154955" y="2603500"/>
            <a:ext cx="9640424" cy="3416300"/>
          </a:xfrm>
        </p:spPr>
        <p:txBody>
          <a:bodyPr>
            <a:normAutofit/>
          </a:bodyPr>
          <a:lstStyle/>
          <a:p>
            <a:pPr algn="just"/>
            <a:r>
              <a:rPr lang="tr-TR" sz="2400" dirty="0" smtClean="0"/>
              <a:t>Şüphe </a:t>
            </a:r>
            <a:r>
              <a:rPr lang="tr-TR" sz="2400" dirty="0"/>
              <a:t>uyandıran e-postaları, linkleri ve pop-</a:t>
            </a:r>
            <a:r>
              <a:rPr lang="tr-TR" sz="2400" dirty="0" err="1"/>
              <a:t>up</a:t>
            </a:r>
            <a:r>
              <a:rPr lang="tr-TR" sz="2400" dirty="0"/>
              <a:t> pencerelerini, </a:t>
            </a:r>
            <a:r>
              <a:rPr lang="tr-TR" sz="2400" dirty="0" err="1"/>
              <a:t>spam</a:t>
            </a:r>
            <a:r>
              <a:rPr lang="tr-TR" sz="2400" dirty="0"/>
              <a:t> mailleri tıklamayın ve açmayın. Güvenilir (kurumlar, bankalar vb.) yerlerden geldiği intibaı oluşturan bu masum görünümlü mailler yoluyla kişisel bilgileriniz çalınıyor ve tuzağa düşürülmüş oluyorsunuz. Günümüzde sıkça yaşanan </a:t>
            </a:r>
            <a:r>
              <a:rPr lang="tr-TR" sz="2400" dirty="0" err="1"/>
              <a:t>Oltalama</a:t>
            </a:r>
            <a:r>
              <a:rPr lang="tr-TR" sz="2400" dirty="0"/>
              <a:t> (</a:t>
            </a:r>
            <a:r>
              <a:rPr lang="tr-TR" sz="2400" dirty="0" err="1"/>
              <a:t>Phishing</a:t>
            </a:r>
            <a:r>
              <a:rPr lang="tr-TR" sz="2400" dirty="0"/>
              <a:t>) denilen bu dolandırıcılık teşebbüsünden korunmak </a:t>
            </a:r>
            <a:r>
              <a:rPr lang="tr-TR" sz="2400" dirty="0" smtClean="0"/>
              <a:t>için </a:t>
            </a:r>
            <a:r>
              <a:rPr lang="tr-TR" sz="2400" dirty="0"/>
              <a:t>size gönderilen linkteki adresle, link üzerine geldiğinizde gözüken adresin birbiri ile aynı olup olmadığına dikkat </a:t>
            </a:r>
            <a:r>
              <a:rPr lang="tr-TR" sz="2400" dirty="0" smtClean="0"/>
              <a:t>edin.</a:t>
            </a:r>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2542005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11. </a:t>
            </a:r>
            <a:r>
              <a:rPr lang="tr-TR" b="1" dirty="0" err="1" smtClean="0"/>
              <a:t>Antivirüs</a:t>
            </a:r>
            <a:r>
              <a:rPr lang="tr-TR" b="1" dirty="0" smtClean="0"/>
              <a:t> </a:t>
            </a:r>
            <a:r>
              <a:rPr lang="tr-TR" b="1" dirty="0"/>
              <a:t>Programı </a:t>
            </a:r>
            <a:r>
              <a:rPr lang="tr-TR" b="1" dirty="0" smtClean="0"/>
              <a:t>Kullanın</a:t>
            </a:r>
            <a:endParaRPr lang="tr-TR" b="1" dirty="0"/>
          </a:p>
        </p:txBody>
      </p:sp>
      <p:sp>
        <p:nvSpPr>
          <p:cNvPr id="3" name="İçerik Yer Tutucusu 2"/>
          <p:cNvSpPr>
            <a:spLocks noGrp="1"/>
          </p:cNvSpPr>
          <p:nvPr>
            <p:ph idx="1"/>
          </p:nvPr>
        </p:nvSpPr>
        <p:spPr>
          <a:xfrm>
            <a:off x="1154955" y="2603500"/>
            <a:ext cx="9654072" cy="3416300"/>
          </a:xfrm>
        </p:spPr>
        <p:txBody>
          <a:bodyPr>
            <a:normAutofit/>
          </a:bodyPr>
          <a:lstStyle/>
          <a:p>
            <a:pPr algn="just"/>
            <a:r>
              <a:rPr lang="tr-TR" sz="2400" dirty="0" smtClean="0"/>
              <a:t>Bilgisayarınızın </a:t>
            </a:r>
            <a:r>
              <a:rPr lang="tr-TR" sz="2400" dirty="0"/>
              <a:t>güvenliği için lisanslı ve güncel bir </a:t>
            </a:r>
            <a:r>
              <a:rPr lang="tr-TR" sz="2400" dirty="0" err="1"/>
              <a:t>antivirüs</a:t>
            </a:r>
            <a:r>
              <a:rPr lang="tr-TR" sz="2400" dirty="0"/>
              <a:t> programı kullanın. </a:t>
            </a:r>
            <a:r>
              <a:rPr lang="tr-TR" sz="2400" dirty="0" err="1"/>
              <a:t>Antivirüs</a:t>
            </a:r>
            <a:r>
              <a:rPr lang="tr-TR" sz="2400" dirty="0"/>
              <a:t> yazılımları, bilgisayarınızı Truva Atı(</a:t>
            </a:r>
            <a:r>
              <a:rPr lang="tr-TR" sz="2400" dirty="0" err="1"/>
              <a:t>Trojan</a:t>
            </a:r>
            <a:r>
              <a:rPr lang="tr-TR" sz="2400" dirty="0"/>
              <a:t>), Kurtçuk (</a:t>
            </a:r>
            <a:r>
              <a:rPr lang="tr-TR" sz="2400" dirty="0" err="1"/>
              <a:t>Storm</a:t>
            </a:r>
            <a:r>
              <a:rPr lang="tr-TR" sz="2400" dirty="0"/>
              <a:t> </a:t>
            </a:r>
            <a:r>
              <a:rPr lang="tr-TR" sz="2400" dirty="0" err="1"/>
              <a:t>Worm</a:t>
            </a:r>
            <a:r>
              <a:rPr lang="tr-TR" sz="2400" dirty="0"/>
              <a:t>) gibi tanıdığı virüslere karşı korur. Ayrıca bilgisayarınızın, işletim sistemleri tarafından gelen güncellemeler ile güncel kalmasını sağlayın</a:t>
            </a:r>
            <a:r>
              <a:rPr lang="tr-TR" sz="2400" dirty="0" smtClean="0"/>
              <a:t>.</a:t>
            </a:r>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529122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12. Gizlilik </a:t>
            </a:r>
            <a:r>
              <a:rPr lang="tr-TR" b="1" dirty="0"/>
              <a:t>Ayarlarını İhmal Etmeyin</a:t>
            </a:r>
            <a:r>
              <a:rPr lang="tr-TR" b="1" dirty="0" smtClean="0"/>
              <a:t>!</a:t>
            </a:r>
            <a:endParaRPr lang="tr-TR" b="1" dirty="0"/>
          </a:p>
        </p:txBody>
      </p:sp>
      <p:sp>
        <p:nvSpPr>
          <p:cNvPr id="3" name="İçerik Yer Tutucusu 2"/>
          <p:cNvSpPr>
            <a:spLocks noGrp="1"/>
          </p:cNvSpPr>
          <p:nvPr>
            <p:ph idx="1"/>
          </p:nvPr>
        </p:nvSpPr>
        <p:spPr>
          <a:xfrm>
            <a:off x="1154954" y="2603500"/>
            <a:ext cx="9490299" cy="3416300"/>
          </a:xfrm>
        </p:spPr>
        <p:txBody>
          <a:bodyPr>
            <a:normAutofit/>
          </a:bodyPr>
          <a:lstStyle/>
          <a:p>
            <a:pPr algn="just"/>
            <a:r>
              <a:rPr lang="tr-TR" sz="2400" dirty="0" smtClean="0"/>
              <a:t>Eğer </a:t>
            </a:r>
            <a:r>
              <a:rPr lang="tr-TR" sz="2400" dirty="0"/>
              <a:t>çocuğunuz </a:t>
            </a:r>
            <a:r>
              <a:rPr lang="tr-TR" sz="2400" dirty="0" smtClean="0"/>
              <a:t>bir </a:t>
            </a:r>
            <a:r>
              <a:rPr lang="tr-TR" sz="2400" dirty="0"/>
              <a:t>sosyal paylaşım sitesine üye </a:t>
            </a:r>
            <a:r>
              <a:rPr lang="tr-TR" sz="2400" dirty="0" smtClean="0"/>
              <a:t>ise </a:t>
            </a:r>
            <a:r>
              <a:rPr lang="tr-TR" sz="2400" dirty="0"/>
              <a:t>onun neler yaptığını, kimlerle arkadaş olduğunu, neler konuştuğunu… Kısaca çevrimiçi izlerini takip etmek için sizde o siteye üye olup çocuğunuzun arkadaşı olun. Profilinde gizlilik ayarları yapmanız hem sizin hem de çocuğunuz için daha güvenli bir seçenektir</a:t>
            </a:r>
            <a:r>
              <a:rPr lang="tr-TR" sz="2400" dirty="0" smtClean="0"/>
              <a:t>.</a:t>
            </a:r>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2785657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13. Bilgisayar </a:t>
            </a:r>
            <a:r>
              <a:rPr lang="tr-TR" b="1" dirty="0"/>
              <a:t>Oyunlarına Dikkat Edin</a:t>
            </a:r>
            <a:r>
              <a:rPr lang="tr-TR" b="1" dirty="0" smtClean="0"/>
              <a:t>!</a:t>
            </a:r>
            <a:endParaRPr lang="tr-TR" b="1" dirty="0"/>
          </a:p>
        </p:txBody>
      </p:sp>
      <p:sp>
        <p:nvSpPr>
          <p:cNvPr id="3" name="İçerik Yer Tutucusu 2"/>
          <p:cNvSpPr>
            <a:spLocks noGrp="1"/>
          </p:cNvSpPr>
          <p:nvPr>
            <p:ph idx="1"/>
          </p:nvPr>
        </p:nvSpPr>
        <p:spPr>
          <a:xfrm>
            <a:off x="1154955" y="2603500"/>
            <a:ext cx="9749606" cy="3416300"/>
          </a:xfrm>
        </p:spPr>
        <p:txBody>
          <a:bodyPr>
            <a:noAutofit/>
          </a:bodyPr>
          <a:lstStyle/>
          <a:p>
            <a:pPr algn="just"/>
            <a:r>
              <a:rPr lang="tr-TR" sz="2400" dirty="0" smtClean="0"/>
              <a:t>Çocuğunuzun </a:t>
            </a:r>
            <a:r>
              <a:rPr lang="tr-TR" sz="2400" dirty="0"/>
              <a:t>çevrimiçi ortamlarda veya herhangi bir sitede oynadığı oyunların, aktivitelerin yaşına uygun olup olmadığını kontrol edin. Çünkü bazı çevrimiçi oyunlar şiddet, kan, vahşet, cinsellik, pornografik </a:t>
            </a:r>
            <a:r>
              <a:rPr lang="tr-TR" sz="2400" dirty="0" smtClean="0"/>
              <a:t>içerik gibi </a:t>
            </a:r>
            <a:r>
              <a:rPr lang="tr-TR" sz="2400" dirty="0"/>
              <a:t>zararlı unsurlar içerir.</a:t>
            </a:r>
          </a:p>
          <a:p>
            <a:pPr marL="0" indent="0" algn="just">
              <a:buNone/>
            </a:pPr>
            <a:endParaRPr lang="tr-TR" sz="2400" dirty="0"/>
          </a:p>
        </p:txBody>
      </p:sp>
      <p:sp>
        <p:nvSpPr>
          <p:cNvPr id="8"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170839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3" y="973668"/>
            <a:ext cx="9271937" cy="706964"/>
          </a:xfrm>
        </p:spPr>
        <p:txBody>
          <a:bodyPr/>
          <a:lstStyle/>
          <a:p>
            <a:r>
              <a:rPr lang="tr-TR" b="1" dirty="0" smtClean="0"/>
              <a:t>14. Güvenli </a:t>
            </a:r>
            <a:r>
              <a:rPr lang="tr-TR" b="1" dirty="0"/>
              <a:t>İnternet </a:t>
            </a:r>
            <a:r>
              <a:rPr lang="tr-TR" b="1" dirty="0" err="1"/>
              <a:t>Hizmeti’ni</a:t>
            </a:r>
            <a:r>
              <a:rPr lang="tr-TR" b="1" dirty="0"/>
              <a:t> Tercih </a:t>
            </a:r>
            <a:r>
              <a:rPr lang="tr-TR" b="1" dirty="0" smtClean="0"/>
              <a:t>Edin</a:t>
            </a:r>
            <a:endParaRPr lang="tr-TR" b="1" dirty="0"/>
          </a:p>
        </p:txBody>
      </p:sp>
      <p:sp>
        <p:nvSpPr>
          <p:cNvPr id="3" name="İçerik Yer Tutucusu 2"/>
          <p:cNvSpPr>
            <a:spLocks noGrp="1"/>
          </p:cNvSpPr>
          <p:nvPr>
            <p:ph idx="1"/>
          </p:nvPr>
        </p:nvSpPr>
        <p:spPr>
          <a:xfrm>
            <a:off x="922941" y="2548909"/>
            <a:ext cx="10322814" cy="2050387"/>
          </a:xfrm>
        </p:spPr>
        <p:txBody>
          <a:bodyPr/>
          <a:lstStyle/>
          <a:p>
            <a:pPr algn="just"/>
            <a:r>
              <a:rPr lang="tr-TR" sz="2400" dirty="0" smtClean="0"/>
              <a:t>İnternetteki </a:t>
            </a:r>
            <a:r>
              <a:rPr lang="tr-TR" sz="2400" dirty="0"/>
              <a:t>zararlı içeriklerden sizi ve ailenizi büyük oranda </a:t>
            </a:r>
            <a:r>
              <a:rPr lang="tr-TR" sz="2400" dirty="0" smtClean="0"/>
              <a:t>koruyan “Güvenli </a:t>
            </a:r>
            <a:r>
              <a:rPr lang="tr-TR" sz="2400" dirty="0"/>
              <a:t>İnternet </a:t>
            </a:r>
            <a:r>
              <a:rPr lang="tr-TR" sz="2400" dirty="0" smtClean="0"/>
              <a:t>Hizmetini” (</a:t>
            </a:r>
            <a:r>
              <a:rPr lang="tr-TR" sz="2400" b="1" dirty="0" smtClean="0">
                <a:solidFill>
                  <a:schemeClr val="accent3">
                    <a:lumMod val="75000"/>
                  </a:schemeClr>
                </a:solidFill>
              </a:rPr>
              <a:t>http</a:t>
            </a:r>
            <a:r>
              <a:rPr lang="tr-TR" sz="2400" b="1" dirty="0">
                <a:solidFill>
                  <a:schemeClr val="accent3">
                    <a:lumMod val="75000"/>
                  </a:schemeClr>
                </a:solidFill>
              </a:rPr>
              <a:t>://</a:t>
            </a:r>
            <a:r>
              <a:rPr lang="tr-TR" sz="2400" b="1" dirty="0" smtClean="0">
                <a:solidFill>
                  <a:schemeClr val="accent3">
                    <a:lumMod val="75000"/>
                  </a:schemeClr>
                </a:solidFill>
              </a:rPr>
              <a:t>www.guvenlinet.org.tr</a:t>
            </a:r>
            <a:r>
              <a:rPr lang="tr-TR" sz="2400" dirty="0" smtClean="0"/>
              <a:t>) </a:t>
            </a:r>
            <a:r>
              <a:rPr lang="tr-TR" sz="2400" dirty="0"/>
              <a:t>kullanmanızı tavsiye ederiz. İnternet servis sağlayıcıları tarafından ücretsiz olarak sunulan Güvenli İnternet Hizmeti için detaylı bilgiye </a:t>
            </a:r>
            <a:r>
              <a:rPr lang="tr-TR" sz="2400" dirty="0" err="1"/>
              <a:t>guvenlinet</a:t>
            </a:r>
            <a:r>
              <a:rPr lang="tr-TR" sz="2400" dirty="0"/>
              <a:t> adresinden ulaşabilirsiniz.</a:t>
            </a:r>
          </a:p>
          <a:p>
            <a:pPr marL="0" indent="0">
              <a:buNone/>
            </a:pPr>
            <a:endParaRPr lang="tr-TR"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3470185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15. Uygunsuz </a:t>
            </a:r>
            <a:r>
              <a:rPr lang="tr-TR" b="1" dirty="0"/>
              <a:t>İçerikleri İhbar Edin</a:t>
            </a:r>
            <a:r>
              <a:rPr lang="tr-TR" b="1" dirty="0" smtClean="0"/>
              <a:t>!</a:t>
            </a:r>
            <a:endParaRPr lang="tr-TR" b="1" dirty="0"/>
          </a:p>
        </p:txBody>
      </p:sp>
      <p:sp>
        <p:nvSpPr>
          <p:cNvPr id="3" name="İçerik Yer Tutucusu 2"/>
          <p:cNvSpPr>
            <a:spLocks noGrp="1"/>
          </p:cNvSpPr>
          <p:nvPr>
            <p:ph idx="1"/>
          </p:nvPr>
        </p:nvSpPr>
        <p:spPr>
          <a:xfrm>
            <a:off x="1154954" y="2603500"/>
            <a:ext cx="9695015" cy="1832022"/>
          </a:xfrm>
        </p:spPr>
        <p:txBody>
          <a:bodyPr/>
          <a:lstStyle/>
          <a:p>
            <a:pPr algn="just"/>
            <a:r>
              <a:rPr lang="tr-TR" sz="2400" dirty="0" smtClean="0"/>
              <a:t>Anne </a:t>
            </a:r>
            <a:r>
              <a:rPr lang="tr-TR" sz="2400" dirty="0"/>
              <a:t>ve babalar, çocuklarının ve kendilerinin internet kullanımı sırasında karşılaşabilecekleri zararlı içerikleri </a:t>
            </a:r>
            <a:r>
              <a:rPr lang="tr-TR" sz="2400" dirty="0" err="1"/>
              <a:t>ihbarweb</a:t>
            </a:r>
            <a:r>
              <a:rPr lang="tr-TR" sz="2400" dirty="0"/>
              <a:t> (</a:t>
            </a:r>
            <a:r>
              <a:rPr lang="tr-TR" sz="2400" b="1" dirty="0">
                <a:solidFill>
                  <a:schemeClr val="accent3">
                    <a:lumMod val="75000"/>
                  </a:schemeClr>
                </a:solidFill>
              </a:rPr>
              <a:t>http://</a:t>
            </a:r>
            <a:r>
              <a:rPr lang="tr-TR" sz="2400" b="1" dirty="0" smtClean="0">
                <a:solidFill>
                  <a:schemeClr val="accent3">
                    <a:lumMod val="75000"/>
                  </a:schemeClr>
                </a:solidFill>
              </a:rPr>
              <a:t>www.ihbarweb.org.tr</a:t>
            </a:r>
            <a:r>
              <a:rPr lang="tr-TR" sz="2400" dirty="0" smtClean="0"/>
              <a:t>) </a:t>
            </a:r>
            <a:r>
              <a:rPr lang="tr-TR" sz="2400" dirty="0"/>
              <a:t>sitesine mutlaka bildirmelidirler.</a:t>
            </a:r>
          </a:p>
          <a:p>
            <a:endParaRPr lang="tr-TR"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1242701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05330" y="1169664"/>
            <a:ext cx="8825660" cy="1822514"/>
          </a:xfrm>
        </p:spPr>
        <p:txBody>
          <a:bodyPr/>
          <a:lstStyle/>
          <a:p>
            <a:pPr algn="ctr"/>
            <a:r>
              <a:rPr lang="tr-TR" b="1" dirty="0" smtClean="0"/>
              <a:t>Bizi Dinlediğiniz İçin Teşekkür Ederiz</a:t>
            </a:r>
            <a:endParaRPr lang="tr-TR" b="1" dirty="0"/>
          </a:p>
        </p:txBody>
      </p:sp>
      <p:sp>
        <p:nvSpPr>
          <p:cNvPr id="6" name="Metin Yer Tutucusu 5"/>
          <p:cNvSpPr>
            <a:spLocks noGrp="1"/>
          </p:cNvSpPr>
          <p:nvPr>
            <p:ph type="body" idx="1"/>
          </p:nvPr>
        </p:nvSpPr>
        <p:spPr>
          <a:xfrm>
            <a:off x="1154954" y="5033068"/>
            <a:ext cx="9135458" cy="480628"/>
          </a:xfrm>
        </p:spPr>
        <p:txBody>
          <a:bodyPr>
            <a:normAutofit fontScale="70000" lnSpcReduction="20000"/>
          </a:bodyPr>
          <a:lstStyle/>
          <a:p>
            <a:r>
              <a:rPr lang="tr-TR" dirty="0"/>
              <a:t>Kaynakça</a:t>
            </a:r>
            <a:r>
              <a:rPr lang="tr-TR" dirty="0" smtClean="0"/>
              <a:t>: https</a:t>
            </a:r>
            <a:r>
              <a:rPr lang="tr-TR" dirty="0"/>
              <a:t>://mersinism.saglik.gov.tr/TR,182796/internetin-bilincli-ve-guvenli-kullanimi-icin-ebeveynlere-tavsiyeler.html</a:t>
            </a:r>
          </a:p>
        </p:txBody>
      </p:sp>
      <p:sp>
        <p:nvSpPr>
          <p:cNvPr id="7"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994516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5875" y="946373"/>
            <a:ext cx="8761413" cy="706964"/>
          </a:xfrm>
        </p:spPr>
        <p:txBody>
          <a:bodyPr/>
          <a:lstStyle/>
          <a:p>
            <a:pPr algn="ctr"/>
            <a:r>
              <a:rPr lang="tr-TR" b="1" dirty="0" smtClean="0">
                <a:solidFill>
                  <a:schemeClr val="bg1">
                    <a:lumMod val="95000"/>
                  </a:schemeClr>
                </a:solidFill>
              </a:rPr>
              <a:t>İnternetin Bilinçli ve Güvenli Kullanımı</a:t>
            </a:r>
            <a:endParaRPr lang="tr-TR" dirty="0">
              <a:solidFill>
                <a:schemeClr val="bg1">
                  <a:lumMod val="95000"/>
                </a:schemeClr>
              </a:solidFill>
            </a:endParaRPr>
          </a:p>
        </p:txBody>
      </p:sp>
      <p:sp>
        <p:nvSpPr>
          <p:cNvPr id="3" name="İçerik Yer Tutucusu 2"/>
          <p:cNvSpPr>
            <a:spLocks noGrp="1"/>
          </p:cNvSpPr>
          <p:nvPr>
            <p:ph idx="1"/>
          </p:nvPr>
        </p:nvSpPr>
        <p:spPr>
          <a:xfrm>
            <a:off x="1154955" y="2603500"/>
            <a:ext cx="9763254" cy="3416300"/>
          </a:xfrm>
        </p:spPr>
        <p:txBody>
          <a:bodyPr>
            <a:normAutofit/>
          </a:bodyPr>
          <a:lstStyle/>
          <a:p>
            <a:pPr algn="just"/>
            <a:r>
              <a:rPr lang="tr-TR" sz="2400" dirty="0" smtClean="0"/>
              <a:t>Teknoloji </a:t>
            </a:r>
            <a:r>
              <a:rPr lang="tr-TR" sz="2400" dirty="0"/>
              <a:t>çağında her şey hızla değişse </a:t>
            </a:r>
            <a:r>
              <a:rPr lang="tr-TR" sz="2400" dirty="0" smtClean="0"/>
              <a:t>de değişmeyecek </a:t>
            </a:r>
            <a:r>
              <a:rPr lang="tr-TR" sz="2400" dirty="0"/>
              <a:t>olan şeylerin başında kuşkusuz internet geliyor. Özellikle mobil telefonların giderek yaygınlaşmasıyla birlikte internet artık her an yanımızda, elimizde, cebimizde! </a:t>
            </a:r>
            <a:r>
              <a:rPr lang="tr-TR" sz="2400" dirty="0" smtClean="0"/>
              <a:t>Özellikle eğitimin uzaktan da olmasıyla birlikte internetin </a:t>
            </a:r>
            <a:r>
              <a:rPr lang="tr-TR" sz="2400" dirty="0"/>
              <a:t>risklerine karşı daha korumasız olan çocuklarımızın da </a:t>
            </a:r>
            <a:r>
              <a:rPr lang="tr-TR" sz="2400" dirty="0" smtClean="0"/>
              <a:t>ellerinde…</a:t>
            </a:r>
          </a:p>
          <a:p>
            <a:pPr algn="just"/>
            <a:r>
              <a:rPr lang="tr-TR" sz="2400" b="1" dirty="0" smtClean="0"/>
              <a:t>Peki bizler çocuklarımızın teknolojiyi bilinçli olarak kullanmasını nasıl sağlayacağız?</a:t>
            </a:r>
            <a:endParaRPr lang="tr-TR" sz="2400" b="1" dirty="0"/>
          </a:p>
        </p:txBody>
      </p:sp>
      <p:sp>
        <p:nvSpPr>
          <p:cNvPr id="5"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35960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1. Zamanın </a:t>
            </a:r>
            <a:r>
              <a:rPr lang="tr-TR" b="1" dirty="0"/>
              <a:t>Ruhunu Yakalayın</a:t>
            </a:r>
            <a:r>
              <a:rPr lang="tr-TR" b="1" dirty="0" smtClean="0"/>
              <a:t>!</a:t>
            </a:r>
            <a:endParaRPr lang="tr-TR" b="1" dirty="0"/>
          </a:p>
        </p:txBody>
      </p:sp>
      <p:sp>
        <p:nvSpPr>
          <p:cNvPr id="3" name="İçerik Yer Tutucusu 2"/>
          <p:cNvSpPr>
            <a:spLocks noGrp="1"/>
          </p:cNvSpPr>
          <p:nvPr>
            <p:ph idx="1"/>
          </p:nvPr>
        </p:nvSpPr>
        <p:spPr>
          <a:xfrm>
            <a:off x="1154954" y="2603500"/>
            <a:ext cx="9572185" cy="3416300"/>
          </a:xfrm>
        </p:spPr>
        <p:txBody>
          <a:bodyPr>
            <a:noAutofit/>
          </a:bodyPr>
          <a:lstStyle/>
          <a:p>
            <a:pPr algn="just"/>
            <a:r>
              <a:rPr lang="tr-TR" sz="2400" dirty="0" smtClean="0"/>
              <a:t>Öncelikle </a:t>
            </a:r>
            <a:r>
              <a:rPr lang="tr-TR" sz="2400" dirty="0"/>
              <a:t>şunu aklımızın bir köşesinde tutmalıyız. Çocuklarımız bizim doğduğumuz, bizim çocukluğumuzdaki o dünyaya doğmadılar. Teknolojinin hızla ilerlediği, internet çağına doğdular. Onlar geçmişin değil, şimdinin çocukları. İşte belki de bu yüzden sorumluluğumuz bir kat daha artıyor. İnternetin sadece, iyilik, güzellik, eğlence içermediğini onlara öğretmek; interneti, doğru ve bilinçli kullanmaları noktasında onları eğitmek durumundayız</a:t>
            </a:r>
            <a:r>
              <a:rPr lang="tr-TR" sz="2400" dirty="0" smtClean="0"/>
              <a:t>.</a:t>
            </a:r>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33670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3" y="973668"/>
            <a:ext cx="9531244" cy="706964"/>
          </a:xfrm>
        </p:spPr>
        <p:txBody>
          <a:bodyPr/>
          <a:lstStyle/>
          <a:p>
            <a:pPr algn="ctr"/>
            <a:r>
              <a:rPr lang="tr-TR" b="1" dirty="0" smtClean="0">
                <a:solidFill>
                  <a:schemeClr val="bg1">
                    <a:lumMod val="95000"/>
                  </a:schemeClr>
                </a:solidFill>
              </a:rPr>
              <a:t>2. İnternet </a:t>
            </a:r>
            <a:r>
              <a:rPr lang="tr-TR" b="1" dirty="0">
                <a:solidFill>
                  <a:schemeClr val="bg1">
                    <a:lumMod val="95000"/>
                  </a:schemeClr>
                </a:solidFill>
              </a:rPr>
              <a:t>Hakkında Bilgi Sahibi Olun</a:t>
            </a:r>
            <a:r>
              <a:rPr lang="tr-TR" b="1" dirty="0" smtClean="0">
                <a:solidFill>
                  <a:schemeClr val="bg1">
                    <a:lumMod val="95000"/>
                  </a:schemeClr>
                </a:solidFill>
              </a:rPr>
              <a:t>!</a:t>
            </a:r>
            <a:endParaRPr lang="tr-TR" b="1" dirty="0">
              <a:solidFill>
                <a:schemeClr val="bg1">
                  <a:lumMod val="95000"/>
                </a:schemeClr>
              </a:solidFill>
            </a:endParaRPr>
          </a:p>
        </p:txBody>
      </p:sp>
      <p:sp>
        <p:nvSpPr>
          <p:cNvPr id="3" name="İçerik Yer Tutucusu 2"/>
          <p:cNvSpPr>
            <a:spLocks noGrp="1"/>
          </p:cNvSpPr>
          <p:nvPr>
            <p:ph idx="1"/>
          </p:nvPr>
        </p:nvSpPr>
        <p:spPr>
          <a:xfrm>
            <a:off x="1154955" y="2603500"/>
            <a:ext cx="9531242" cy="3416300"/>
          </a:xfrm>
        </p:spPr>
        <p:txBody>
          <a:bodyPr>
            <a:normAutofit/>
          </a:bodyPr>
          <a:lstStyle/>
          <a:p>
            <a:pPr algn="just"/>
            <a:r>
              <a:rPr lang="tr-TR" sz="2400" dirty="0" smtClean="0">
                <a:solidFill>
                  <a:srgbClr val="000000"/>
                </a:solidFill>
              </a:rPr>
              <a:t>Bilmediğiniz </a:t>
            </a:r>
            <a:r>
              <a:rPr lang="tr-TR" sz="2400" dirty="0">
                <a:solidFill>
                  <a:srgbClr val="000000"/>
                </a:solidFill>
              </a:rPr>
              <a:t>bir konu hakkında çocuğunuzu eğitemezsiniz. İnternet hakkında ne kadar bilgi sahibi olursanız, çocuğunuzu da o kadar çok bilgilendirir ve internetin zararlarından bir o kadar korumuş olursunuz</a:t>
            </a:r>
            <a:r>
              <a:rPr lang="tr-TR" sz="2400" dirty="0" smtClean="0">
                <a:solidFill>
                  <a:srgbClr val="000000"/>
                </a:solidFill>
              </a:rPr>
              <a:t>.</a:t>
            </a:r>
            <a:endParaRPr lang="tr-TR" sz="2400" dirty="0">
              <a:solidFill>
                <a:srgbClr val="333333"/>
              </a:solidFill>
            </a:endParaRPr>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928983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3. Kurallar </a:t>
            </a:r>
            <a:r>
              <a:rPr lang="tr-TR" b="1" dirty="0"/>
              <a:t>Belirleyin</a:t>
            </a:r>
            <a:r>
              <a:rPr lang="tr-TR" b="1" dirty="0" smtClean="0"/>
              <a:t>!</a:t>
            </a:r>
            <a:endParaRPr lang="tr-TR" b="1" dirty="0"/>
          </a:p>
        </p:txBody>
      </p:sp>
      <p:sp>
        <p:nvSpPr>
          <p:cNvPr id="3" name="İçerik Yer Tutucusu 2"/>
          <p:cNvSpPr>
            <a:spLocks noGrp="1"/>
          </p:cNvSpPr>
          <p:nvPr>
            <p:ph idx="1"/>
          </p:nvPr>
        </p:nvSpPr>
        <p:spPr>
          <a:xfrm>
            <a:off x="1154954" y="2603500"/>
            <a:ext cx="9476651" cy="3416300"/>
          </a:xfrm>
        </p:spPr>
        <p:txBody>
          <a:bodyPr>
            <a:normAutofit lnSpcReduction="10000"/>
          </a:bodyPr>
          <a:lstStyle/>
          <a:p>
            <a:pPr algn="just"/>
            <a:r>
              <a:rPr lang="tr-TR" sz="2400" dirty="0" smtClean="0"/>
              <a:t>Çocuğunuzun </a:t>
            </a:r>
            <a:r>
              <a:rPr lang="tr-TR" sz="2400" dirty="0"/>
              <a:t>tek başına teknolojik aletleri kullanmalarına mümkün olduğunca izin vermeyin. Her ne kadar internet kullanımı noktasında mobil cihazlar, geleneksel bilgisayarları geçmiş olsa da, internete girilen bilgisayarın herhangi bir bireyin odasında değil, evinizin ortak kullanım alanı içinde olmasına özen gösterin. İnternette karşılaştığı ve kafasında şüphe oluşturan her durumu size anlatmasını söyleyin</a:t>
            </a:r>
            <a:r>
              <a:rPr lang="tr-TR" sz="2400" dirty="0" smtClean="0"/>
              <a:t>.</a:t>
            </a:r>
          </a:p>
          <a:p>
            <a:pPr algn="just"/>
            <a:r>
              <a:rPr lang="tr-TR" sz="2400" dirty="0" smtClean="0"/>
              <a:t>İnternetin bir bebek bakıcısı ya da çocuk yetiştiricisi olmadığını</a:t>
            </a:r>
            <a:r>
              <a:rPr lang="tr-TR" sz="2400" u="sng" dirty="0" smtClean="0"/>
              <a:t> ASLA </a:t>
            </a:r>
            <a:r>
              <a:rPr lang="tr-TR" sz="2400" dirty="0" smtClean="0"/>
              <a:t>unutmayın!</a:t>
            </a:r>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2191497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3" y="973668"/>
            <a:ext cx="9162754" cy="706964"/>
          </a:xfrm>
        </p:spPr>
        <p:txBody>
          <a:bodyPr/>
          <a:lstStyle/>
          <a:p>
            <a:pPr algn="ctr"/>
            <a:r>
              <a:rPr lang="tr-TR" b="1" dirty="0" smtClean="0"/>
              <a:t>4. Zamanı </a:t>
            </a:r>
            <a:r>
              <a:rPr lang="tr-TR" b="1" dirty="0"/>
              <a:t>Yönetin ve Alternatifler Sunun</a:t>
            </a:r>
            <a:r>
              <a:rPr lang="tr-TR" b="1" dirty="0" smtClean="0"/>
              <a:t>!</a:t>
            </a:r>
            <a:endParaRPr lang="tr-TR" b="1" dirty="0"/>
          </a:p>
        </p:txBody>
      </p:sp>
      <p:sp>
        <p:nvSpPr>
          <p:cNvPr id="3" name="İçerik Yer Tutucusu 2"/>
          <p:cNvSpPr>
            <a:spLocks noGrp="1"/>
          </p:cNvSpPr>
          <p:nvPr>
            <p:ph idx="1"/>
          </p:nvPr>
        </p:nvSpPr>
        <p:spPr>
          <a:xfrm>
            <a:off x="1154952" y="2589853"/>
            <a:ext cx="9722313" cy="3416300"/>
          </a:xfrm>
        </p:spPr>
        <p:txBody>
          <a:bodyPr>
            <a:noAutofit/>
          </a:bodyPr>
          <a:lstStyle/>
          <a:p>
            <a:pPr algn="just"/>
            <a:r>
              <a:rPr lang="tr-TR" sz="2400" dirty="0" smtClean="0"/>
              <a:t>Çocuğunuzun </a:t>
            </a:r>
            <a:r>
              <a:rPr lang="tr-TR" sz="2400" dirty="0"/>
              <a:t>internet başında geçireceği zamanı makul ölçülerde sınırlamalısınız. Olası sağlık sorunlarının da - psikolojik veya fiziksel- böylece önüne geçmiş olursunuz. Bilmelisiniz ki internetin bağımlılık yapan bir tarafı da var ve bağımlılık çocuğunuzun sosyal ilişkilerinde sorunlar yaşamasına sebep olan ciddi bir sorun. Böyle bir sorunu yaşamamak için çocuğunuzu; dışarıya çıkmak, arkadaşlarıyla oyun oynamak, bir bitki yetiştirmek, bir hayvan beslemek, spor yapmak, kitap okumak, kardeşleriyle vakit geçirmek gibi farklı alternatiflere yönlendirin</a:t>
            </a:r>
            <a:r>
              <a:rPr lang="tr-TR" sz="2400" dirty="0" smtClean="0"/>
              <a:t>.</a:t>
            </a:r>
            <a:endParaRPr lang="tr-TR" sz="2400" dirty="0"/>
          </a:p>
        </p:txBody>
      </p:sp>
      <p:sp>
        <p:nvSpPr>
          <p:cNvPr id="7" name="Altbilgi Yer Tutucusu 4"/>
          <p:cNvSpPr txBox="1">
            <a:spLocks/>
          </p:cNvSpPr>
          <p:nvPr/>
        </p:nvSpPr>
        <p:spPr>
          <a:xfrm>
            <a:off x="4166103" y="6391838"/>
            <a:ext cx="3859795" cy="304801"/>
          </a:xfrm>
          <a:prstGeom prst="rect">
            <a:avLst/>
          </a:prstGeom>
        </p:spPr>
        <p:txBody>
          <a:bodyPr vert="horz" lIns="91440" tIns="45720" rIns="91440" bIns="45720" rtlCol="0" anchor="b"/>
          <a:lstStyle>
            <a:defPPr>
              <a:defRPr lang="tr-TR"/>
            </a:defPPr>
            <a:lvl1pPr marL="0" algn="l" defTabSz="914400" rtl="0" eaLnBrk="1" latinLnBrk="0" hangingPunct="1">
              <a:defRPr sz="1000" b="1" i="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050" smtClean="0">
                <a:solidFill>
                  <a:schemeClr val="accent1">
                    <a:lumMod val="75000"/>
                  </a:schemeClr>
                </a:solidFill>
              </a:rPr>
              <a:t>Rıza Özmenoğlu İlkokulu</a:t>
            </a:r>
            <a:endParaRPr lang="tr-TR" sz="1050" dirty="0">
              <a:solidFill>
                <a:schemeClr val="accent1">
                  <a:lumMod val="75000"/>
                </a:schemeClr>
              </a:solidFill>
            </a:endParaRPr>
          </a:p>
        </p:txBody>
      </p:sp>
    </p:spTree>
    <p:extLst>
      <p:ext uri="{BB962C8B-B14F-4D97-AF65-F5344CB8AC3E}">
        <p14:creationId xmlns:p14="http://schemas.microsoft.com/office/powerpoint/2010/main" val="2017735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5" y="668740"/>
            <a:ext cx="9190050" cy="1487605"/>
          </a:xfrm>
        </p:spPr>
        <p:txBody>
          <a:bodyPr/>
          <a:lstStyle/>
          <a:p>
            <a:pPr algn="ctr"/>
            <a:r>
              <a:rPr lang="tr-TR" b="1" dirty="0" smtClean="0"/>
              <a:t>5.</a:t>
            </a:r>
            <a:r>
              <a:rPr lang="tr-TR" b="1" dirty="0"/>
              <a:t> Kişisel Bilgilerin Paylaşılmaması Gerektiğini </a:t>
            </a:r>
            <a:r>
              <a:rPr lang="tr-TR" b="1" dirty="0" smtClean="0"/>
              <a:t>Öğretin</a:t>
            </a:r>
            <a:endParaRPr lang="tr-TR" b="1" dirty="0"/>
          </a:p>
        </p:txBody>
      </p:sp>
      <p:sp>
        <p:nvSpPr>
          <p:cNvPr id="3" name="İçerik Yer Tutucusu 2"/>
          <p:cNvSpPr>
            <a:spLocks noGrp="1"/>
          </p:cNvSpPr>
          <p:nvPr>
            <p:ph idx="1"/>
          </p:nvPr>
        </p:nvSpPr>
        <p:spPr>
          <a:xfrm>
            <a:off x="1154955" y="2603500"/>
            <a:ext cx="9503946" cy="3416300"/>
          </a:xfrm>
        </p:spPr>
        <p:txBody>
          <a:bodyPr>
            <a:noAutofit/>
          </a:bodyPr>
          <a:lstStyle/>
          <a:p>
            <a:pPr algn="just"/>
            <a:r>
              <a:rPr lang="tr-TR" sz="2400" dirty="0" smtClean="0"/>
              <a:t>Çocuğunuza </a:t>
            </a:r>
            <a:r>
              <a:rPr lang="tr-TR" sz="2400" dirty="0"/>
              <a:t>internette hiç kimseye ve hiçbir web sitesine; adres, telefon numarası, okul adı, şifre, aile resimleri, internet kullanıcı adı gibi önemli bilgileri vermemesini öğütleyin. Bazı sitelere üyelik için verilmesi gereken kişisel güvenlik bilgilerini ise ancak size danıştıktan sonra vermesini söyleyin. İnternetten tanışılan yabancıların doğru bilgiler vermeyeceğini, bu kişilerin dolandırma, pazarlama gibi kötü amaçlı kişiler olabileceğini anlatın. Ayrıca, sizin izniniz olmadan internetten alış veriş yapmamasını, kredi kartı numara bilgilerini asla vermemesini söyleyin</a:t>
            </a:r>
            <a:r>
              <a:rPr lang="tr-TR" sz="2400" dirty="0" smtClean="0"/>
              <a:t>.</a:t>
            </a:r>
            <a:endParaRPr lang="tr-TR" sz="2400" dirty="0"/>
          </a:p>
        </p:txBody>
      </p:sp>
      <p:sp>
        <p:nvSpPr>
          <p:cNvPr id="6" name="Altbilgi Yer Tutucusu 4"/>
          <p:cNvSpPr txBox="1">
            <a:spLocks/>
          </p:cNvSpPr>
          <p:nvPr/>
        </p:nvSpPr>
        <p:spPr>
          <a:xfrm>
            <a:off x="4166103" y="6391838"/>
            <a:ext cx="3859795" cy="304801"/>
          </a:xfrm>
          <a:prstGeom prst="rect">
            <a:avLst/>
          </a:prstGeom>
        </p:spPr>
        <p:txBody>
          <a:bodyPr vert="horz" lIns="91440" tIns="45720" rIns="91440" bIns="45720" rtlCol="0" anchor="b"/>
          <a:lstStyle>
            <a:defPPr>
              <a:defRPr lang="tr-TR"/>
            </a:defPPr>
            <a:lvl1pPr marL="0" algn="l" defTabSz="914400" rtl="0" eaLnBrk="1" latinLnBrk="0" hangingPunct="1">
              <a:defRPr sz="1000" b="1" i="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050" smtClean="0">
                <a:solidFill>
                  <a:schemeClr val="accent1">
                    <a:lumMod val="75000"/>
                  </a:schemeClr>
                </a:solidFill>
              </a:rPr>
              <a:t>Rıza Özmenoğlu İlkokulu</a:t>
            </a:r>
            <a:endParaRPr lang="tr-TR" sz="1050" dirty="0">
              <a:solidFill>
                <a:schemeClr val="accent1">
                  <a:lumMod val="75000"/>
                </a:schemeClr>
              </a:solidFill>
            </a:endParaRPr>
          </a:p>
        </p:txBody>
      </p:sp>
    </p:spTree>
    <p:extLst>
      <p:ext uri="{BB962C8B-B14F-4D97-AF65-F5344CB8AC3E}">
        <p14:creationId xmlns:p14="http://schemas.microsoft.com/office/powerpoint/2010/main" val="1543583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6.</a:t>
            </a:r>
            <a:r>
              <a:rPr lang="tr-TR" b="1" dirty="0"/>
              <a:t> “Mahremiyet” Bilinci Oluşturun</a:t>
            </a:r>
            <a:r>
              <a:rPr lang="tr-TR" b="1" dirty="0" smtClean="0"/>
              <a:t>! </a:t>
            </a:r>
            <a:endParaRPr lang="tr-TR" b="1" dirty="0"/>
          </a:p>
        </p:txBody>
      </p:sp>
      <p:sp>
        <p:nvSpPr>
          <p:cNvPr id="3" name="İçerik Yer Tutucusu 2"/>
          <p:cNvSpPr>
            <a:spLocks noGrp="1"/>
          </p:cNvSpPr>
          <p:nvPr>
            <p:ph idx="1"/>
          </p:nvPr>
        </p:nvSpPr>
        <p:spPr>
          <a:xfrm>
            <a:off x="1154954" y="2603500"/>
            <a:ext cx="9599481" cy="3416300"/>
          </a:xfrm>
        </p:spPr>
        <p:txBody>
          <a:bodyPr>
            <a:normAutofit/>
          </a:bodyPr>
          <a:lstStyle/>
          <a:p>
            <a:pPr algn="just"/>
            <a:r>
              <a:rPr lang="tr-TR" sz="2400" dirty="0" smtClean="0"/>
              <a:t>Onlara </a:t>
            </a:r>
            <a:r>
              <a:rPr lang="tr-TR" sz="2400" dirty="0"/>
              <a:t>tıpkı gerçek hayatta olduğu gibi internette de tanımadığı kişilerle konuşmaması, iletişim kurmaması gerektiği bilincini verin. Çocuğunuzu siber zorbalık ve istismar gibi tehlikelerden korumak için kendisiyle ilgili özel bilgileri ve fotoğrafları paylaşmamasını, internetten tanıştığı bir yabancıyla gerçek hayatta buluşmamasını, web kamerası kullanarak konuşmamasını öğütleyin. Çocukları en çok etkileyen şeyin, zihinsel ve fikirsel anlamda yaşlarına uygun olmayan içerikler olduğunu unutmayın</a:t>
            </a:r>
            <a:r>
              <a:rPr lang="tr-TR" sz="2400" dirty="0" smtClean="0"/>
              <a:t>.</a:t>
            </a:r>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827411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5" y="1069202"/>
            <a:ext cx="8761413" cy="706964"/>
          </a:xfrm>
        </p:spPr>
        <p:txBody>
          <a:bodyPr/>
          <a:lstStyle/>
          <a:p>
            <a:pPr algn="ctr"/>
            <a:r>
              <a:rPr lang="tr-TR" b="1" dirty="0" smtClean="0"/>
              <a:t>7. </a:t>
            </a:r>
            <a:r>
              <a:rPr lang="tr-TR" b="1" dirty="0"/>
              <a:t>Güçlü Bir İletişim Geliştirin</a:t>
            </a:r>
            <a:r>
              <a:rPr lang="tr-TR" b="1" dirty="0" smtClean="0"/>
              <a:t>!</a:t>
            </a:r>
            <a:endParaRPr lang="tr-TR" b="1" dirty="0"/>
          </a:p>
        </p:txBody>
      </p:sp>
      <p:sp>
        <p:nvSpPr>
          <p:cNvPr id="3" name="İçerik Yer Tutucusu 2"/>
          <p:cNvSpPr>
            <a:spLocks noGrp="1"/>
          </p:cNvSpPr>
          <p:nvPr>
            <p:ph idx="1"/>
          </p:nvPr>
        </p:nvSpPr>
        <p:spPr>
          <a:xfrm>
            <a:off x="1154954" y="2603500"/>
            <a:ext cx="9572185" cy="3416300"/>
          </a:xfrm>
        </p:spPr>
        <p:txBody>
          <a:bodyPr>
            <a:noAutofit/>
          </a:bodyPr>
          <a:lstStyle/>
          <a:p>
            <a:pPr algn="just"/>
            <a:r>
              <a:rPr lang="tr-TR" sz="2400" dirty="0" smtClean="0"/>
              <a:t>Çocuğunuzla </a:t>
            </a:r>
            <a:r>
              <a:rPr lang="tr-TR" sz="2400" dirty="0"/>
              <a:t>aranızda karşılıklı sevgi, anlayış ve güvene dayalı bir iletişim yoksa hem gerçek hayatta hem de internette yaşadığı sıkıntıları size söylemekten çekinecektir. Bu konuda da çocuğunuza destek olmalı ve size güvenmesini sağlamalısınız. İnternette başına gelen kötü bir olayı (tehdit, </a:t>
            </a:r>
            <a:r>
              <a:rPr lang="tr-TR" sz="2400" dirty="0" smtClean="0"/>
              <a:t>hakaret</a:t>
            </a:r>
            <a:r>
              <a:rPr lang="tr-TR" sz="2400" dirty="0"/>
              <a:t>, müstehcenlik vb.) size anlattığında, ona aşırı tepkiler vermeyin. Onunla açıkça konuşun, ona interneti nasıl bilinçli ve doğru kullanacağını anlatın. Her zaman onun yanında olun ve bütün sorunları birlikte aşabileceğinizi, kontrolün sizde ve kendisinde olduğunu çocuğunuza hissettirin</a:t>
            </a:r>
            <a:r>
              <a:rPr lang="tr-TR" sz="2400" dirty="0" smtClean="0"/>
              <a:t>.</a:t>
            </a:r>
            <a:endParaRPr lang="tr-TR" sz="2400" dirty="0"/>
          </a:p>
        </p:txBody>
      </p:sp>
      <p:sp>
        <p:nvSpPr>
          <p:cNvPr id="6" name="Altbilgi Yer Tutucusu 4"/>
          <p:cNvSpPr>
            <a:spLocks noGrp="1"/>
          </p:cNvSpPr>
          <p:nvPr>
            <p:ph type="ftr" sz="quarter" idx="11"/>
          </p:nvPr>
        </p:nvSpPr>
        <p:spPr>
          <a:xfrm>
            <a:off x="4166103" y="6391838"/>
            <a:ext cx="3859795" cy="304801"/>
          </a:xfrm>
        </p:spPr>
        <p:txBody>
          <a:bodyPr/>
          <a:lstStyle/>
          <a:p>
            <a:pPr algn="ctr"/>
            <a:r>
              <a:rPr lang="tr-TR" sz="1050" dirty="0" smtClean="0">
                <a:solidFill>
                  <a:schemeClr val="accent1">
                    <a:lumMod val="75000"/>
                  </a:schemeClr>
                </a:solidFill>
              </a:rPr>
              <a:t>Rıza </a:t>
            </a:r>
            <a:r>
              <a:rPr lang="tr-TR" sz="1050" dirty="0" err="1" smtClean="0">
                <a:solidFill>
                  <a:schemeClr val="accent1">
                    <a:lumMod val="75000"/>
                  </a:schemeClr>
                </a:solidFill>
              </a:rPr>
              <a:t>Özmenoğlu</a:t>
            </a:r>
            <a:r>
              <a:rPr lang="tr-TR" sz="1050" dirty="0" smtClean="0">
                <a:solidFill>
                  <a:schemeClr val="accent1">
                    <a:lumMod val="75000"/>
                  </a:schemeClr>
                </a:solidFill>
              </a:rPr>
              <a:t> İlkokulu</a:t>
            </a:r>
            <a:endParaRPr lang="tr-TR" sz="1050" dirty="0">
              <a:solidFill>
                <a:schemeClr val="accent1">
                  <a:lumMod val="75000"/>
                </a:schemeClr>
              </a:solidFill>
            </a:endParaRPr>
          </a:p>
        </p:txBody>
      </p:sp>
    </p:spTree>
    <p:extLst>
      <p:ext uri="{BB962C8B-B14F-4D97-AF65-F5344CB8AC3E}">
        <p14:creationId xmlns:p14="http://schemas.microsoft.com/office/powerpoint/2010/main" val="21652089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81</TotalTime>
  <Words>1077</Words>
  <Application>Microsoft Office PowerPoint</Application>
  <PresentationFormat>Geniş ekran</PresentationFormat>
  <Paragraphs>56</Paragraphs>
  <Slides>18</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Century Gothic</vt:lpstr>
      <vt:lpstr>Wingdings 3</vt:lpstr>
      <vt:lpstr>İyon Toplantı Odası</vt:lpstr>
      <vt:lpstr>İNTERNETİN BİLİNÇLİ  VE  GÜVENLİ KULLANIMI</vt:lpstr>
      <vt:lpstr>İnternetin Bilinçli ve Güvenli Kullanımı</vt:lpstr>
      <vt:lpstr>1. Zamanın Ruhunu Yakalayın!</vt:lpstr>
      <vt:lpstr>2. İnternet Hakkında Bilgi Sahibi Olun!</vt:lpstr>
      <vt:lpstr>3. Kurallar Belirleyin!</vt:lpstr>
      <vt:lpstr>4. Zamanı Yönetin ve Alternatifler Sunun!</vt:lpstr>
      <vt:lpstr>5. Kişisel Bilgilerin Paylaşılmaması Gerektiğini Öğretin</vt:lpstr>
      <vt:lpstr>6. “Mahremiyet” Bilinci Oluşturun! </vt:lpstr>
      <vt:lpstr>7. Güçlü Bir İletişim Geliştirin!</vt:lpstr>
      <vt:lpstr>8. Saygılı Davranmayı ve Empatiyi Öğretin</vt:lpstr>
      <vt:lpstr>9. İnternette Karşılaştığınız Her Bilgi Doğru Değildir</vt:lpstr>
      <vt:lpstr>10. Sizi Kandırmalarına İzin Vermeyin</vt:lpstr>
      <vt:lpstr>11. Antivirüs Programı Kullanın</vt:lpstr>
      <vt:lpstr>12. Gizlilik Ayarlarını İhmal Etmeyin!</vt:lpstr>
      <vt:lpstr>13. Bilgisayar Oyunlarına Dikkat Edin!</vt:lpstr>
      <vt:lpstr>14. Güvenli İnternet Hizmeti’ni Tercih Edin</vt:lpstr>
      <vt:lpstr>15. Uygunsuz İçerikleri İhbar Edin!</vt:lpstr>
      <vt:lpstr>Bizi Dinlediğiniz İçin Teşekkür Ederiz</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İNTERNETİN BİLİNÇLİ VE GÜVENLİ KULLANIMI</dc:title>
  <dc:creator>RIZA_PDR</dc:creator>
  <cp:lastModifiedBy>RIZA_PDR</cp:lastModifiedBy>
  <cp:revision>11</cp:revision>
  <dcterms:created xsi:type="dcterms:W3CDTF">2020-10-16T08:31:01Z</dcterms:created>
  <dcterms:modified xsi:type="dcterms:W3CDTF">2020-10-21T10:12:09Z</dcterms:modified>
</cp:coreProperties>
</file>